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>
      <p:cViewPr varScale="1">
        <p:scale>
          <a:sx n="51" d="100"/>
          <a:sy n="51" d="100"/>
        </p:scale>
        <p:origin x="1710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81C-35D0-45AA-A980-73BD95950FC1}" type="datetimeFigureOut">
              <a:rPr kumimoji="1" lang="ja-JP" altLang="en-US" smtClean="0"/>
              <a:t>2019/7/13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5EB5D-9D02-4BCB-B46C-BB97C171E0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560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81C-35D0-45AA-A980-73BD95950FC1}" type="datetimeFigureOut">
              <a:rPr kumimoji="1" lang="ja-JP" altLang="en-US" smtClean="0"/>
              <a:t>2019/7/13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5EB5D-9D02-4BCB-B46C-BB97C171E0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127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81C-35D0-45AA-A980-73BD95950FC1}" type="datetimeFigureOut">
              <a:rPr kumimoji="1" lang="ja-JP" altLang="en-US" smtClean="0"/>
              <a:t>2019/7/13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5EB5D-9D02-4BCB-B46C-BB97C171E0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213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81C-35D0-45AA-A980-73BD95950FC1}" type="datetimeFigureOut">
              <a:rPr kumimoji="1" lang="ja-JP" altLang="en-US" smtClean="0"/>
              <a:t>2019/7/13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5EB5D-9D02-4BCB-B46C-BB97C171E0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019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81C-35D0-45AA-A980-73BD95950FC1}" type="datetimeFigureOut">
              <a:rPr kumimoji="1" lang="ja-JP" altLang="en-US" smtClean="0"/>
              <a:t>2019/7/13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5EB5D-9D02-4BCB-B46C-BB97C171E0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765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81C-35D0-45AA-A980-73BD95950FC1}" type="datetimeFigureOut">
              <a:rPr kumimoji="1" lang="ja-JP" altLang="en-US" smtClean="0"/>
              <a:t>2019/7/13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5EB5D-9D02-4BCB-B46C-BB97C171E0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9353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81C-35D0-45AA-A980-73BD95950FC1}" type="datetimeFigureOut">
              <a:rPr kumimoji="1" lang="ja-JP" altLang="en-US" smtClean="0"/>
              <a:t>2019/7/13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5EB5D-9D02-4BCB-B46C-BB97C171E0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050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81C-35D0-45AA-A980-73BD95950FC1}" type="datetimeFigureOut">
              <a:rPr kumimoji="1" lang="ja-JP" altLang="en-US" smtClean="0"/>
              <a:t>2019/7/13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5EB5D-9D02-4BCB-B46C-BB97C171E0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146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81C-35D0-45AA-A980-73BD95950FC1}" type="datetimeFigureOut">
              <a:rPr kumimoji="1" lang="ja-JP" altLang="en-US" smtClean="0"/>
              <a:t>2019/7/13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5EB5D-9D02-4BCB-B46C-BB97C171E0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666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81C-35D0-45AA-A980-73BD95950FC1}" type="datetimeFigureOut">
              <a:rPr kumimoji="1" lang="ja-JP" altLang="en-US" smtClean="0"/>
              <a:t>2019/7/13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5EB5D-9D02-4BCB-B46C-BB97C171E0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077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81C-35D0-45AA-A980-73BD95950FC1}" type="datetimeFigureOut">
              <a:rPr kumimoji="1" lang="ja-JP" altLang="en-US" smtClean="0"/>
              <a:t>2019/7/13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5EB5D-9D02-4BCB-B46C-BB97C171E0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441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B381C-35D0-45AA-A980-73BD95950FC1}" type="datetimeFigureOut">
              <a:rPr kumimoji="1" lang="ja-JP" altLang="en-US" smtClean="0"/>
              <a:t>2019/7/13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5EB5D-9D02-4BCB-B46C-BB97C171E0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61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openxmlformats.org/officeDocument/2006/relationships/image" Target="../media/image2.jpeg"/><Relationship Id="rId9" Type="http://schemas.openxmlformats.org/officeDocument/2006/relationships/image" Target="../media/image5.jpeg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角丸四角形 33"/>
          <p:cNvSpPr/>
          <p:nvPr/>
        </p:nvSpPr>
        <p:spPr>
          <a:xfrm>
            <a:off x="548680" y="3782988"/>
            <a:ext cx="5832648" cy="3384375"/>
          </a:xfrm>
          <a:prstGeom prst="roundRect">
            <a:avLst>
              <a:gd name="adj" fmla="val 5093"/>
            </a:avLst>
          </a:prstGeom>
          <a:noFill/>
          <a:ln w="69850" cmpd="dbl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図 25"/>
          <p:cNvPicPr/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" y="9234308"/>
            <a:ext cx="5280974" cy="480189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56" y="148977"/>
            <a:ext cx="1767392" cy="24167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80" y="7636230"/>
            <a:ext cx="1256689" cy="141056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45670" y="539367"/>
            <a:ext cx="4858866" cy="597210"/>
          </a:xfrm>
        </p:spPr>
        <p:txBody>
          <a:bodyPr>
            <a:normAutofit/>
          </a:bodyPr>
          <a:lstStyle/>
          <a:p>
            <a:r>
              <a:rPr kumimoji="1" lang="ja-JP" altLang="en-US" sz="2800" b="1" dirty="0" smtClean="0">
                <a:latin typeface="IPAmj明朝" panose="02020400000000000000" pitchFamily="18" charset="-128"/>
                <a:ea typeface="IPAmj明朝" panose="02020400000000000000" pitchFamily="18" charset="-128"/>
              </a:rPr>
              <a:t>能旅バスツアー 参加者募集</a:t>
            </a:r>
            <a:endParaRPr kumimoji="1" lang="ja-JP" altLang="en-US" sz="2400" dirty="0">
              <a:latin typeface="IPAmj明朝" panose="02020400000000000000" pitchFamily="18" charset="-128"/>
              <a:ea typeface="IPAmj明朝" panose="02020400000000000000" pitchFamily="18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35840" y="1468710"/>
            <a:ext cx="5688632" cy="920586"/>
          </a:xfrm>
        </p:spPr>
        <p:txBody>
          <a:bodyPr>
            <a:normAutofit/>
          </a:bodyPr>
          <a:lstStyle/>
          <a:p>
            <a:pPr algn="just">
              <a:lnSpc>
                <a:spcPts val="1600"/>
              </a:lnSpc>
            </a:pPr>
            <a:r>
              <a:rPr lang="ja-JP" altLang="en-US" sz="1050" dirty="0" smtClean="0">
                <a:solidFill>
                  <a:schemeClr val="tx1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　今回</a:t>
            </a:r>
            <a:r>
              <a:rPr lang="ja-JP" altLang="en-US" sz="1050" dirty="0">
                <a:solidFill>
                  <a:schemeClr val="tx1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は金沢能楽会の人気能楽師</a:t>
            </a:r>
            <a:r>
              <a:rPr lang="en-US" altLang="ja-JP" sz="1050" dirty="0">
                <a:solidFill>
                  <a:schemeClr val="tx1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-</a:t>
            </a:r>
            <a:r>
              <a:rPr lang="ja-JP" altLang="en-US" sz="1050" dirty="0">
                <a:solidFill>
                  <a:schemeClr val="tx1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髙橋父子と共に能</a:t>
            </a:r>
            <a:r>
              <a:rPr kumimoji="1" lang="ja-JP" altLang="en-US" sz="1050" dirty="0" smtClean="0">
                <a:solidFill>
                  <a:schemeClr val="tx1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「竹生島」の舞台</a:t>
            </a:r>
            <a:r>
              <a:rPr lang="ja-JP" altLang="en-US" sz="1050" dirty="0" smtClean="0">
                <a:solidFill>
                  <a:schemeClr val="tx1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である琵琶湖周辺を訪ねます。今重屋敷能舞館で仕舞「竹生島」を鑑賞し、クルーズ船で竹生島へ！約</a:t>
            </a:r>
            <a:r>
              <a:rPr lang="en-US" altLang="ja-JP" sz="1050" dirty="0" smtClean="0">
                <a:solidFill>
                  <a:schemeClr val="tx1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180</a:t>
            </a:r>
            <a:r>
              <a:rPr lang="ja-JP" altLang="en-US" sz="1050" dirty="0" smtClean="0">
                <a:solidFill>
                  <a:schemeClr val="tx1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の石段を上がった先は琵琶湖の絶景が一望でき、最強のパワースポットとしても知られています！レトロモダンな長浜・黒壁スクエアの散策や近江牛ランチもお楽しみいただけます。</a:t>
            </a:r>
            <a:endParaRPr lang="en-US" altLang="ja-JP" sz="1050" dirty="0" smtClean="0">
              <a:solidFill>
                <a:schemeClr val="tx1"/>
              </a:solidFill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041217" y="2542160"/>
            <a:ext cx="23299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髙橋右任（能楽師シテ方宝生流）</a:t>
            </a:r>
            <a:endParaRPr kumimoji="1" lang="ja-JP" altLang="en-US" sz="105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17056" y="3934594"/>
            <a:ext cx="31357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>
                <a:latin typeface="IPAmj明朝" panose="02020400000000000000" pitchFamily="18" charset="-128"/>
                <a:ea typeface="IPAmj明朝" panose="02020400000000000000" pitchFamily="18" charset="-128"/>
              </a:rPr>
              <a:t>令和元</a:t>
            </a:r>
            <a:r>
              <a:rPr kumimoji="1" lang="ja-JP" altLang="en-US" sz="1600" b="1" dirty="0" smtClean="0">
                <a:latin typeface="IPAmj明朝" panose="02020400000000000000" pitchFamily="18" charset="-128"/>
                <a:ea typeface="IPAmj明朝" panose="02020400000000000000" pitchFamily="18" charset="-128"/>
              </a:rPr>
              <a:t>年 </a:t>
            </a:r>
            <a:r>
              <a:rPr kumimoji="1" lang="ja-JP" altLang="en-US" sz="2100" b="1" dirty="0" smtClean="0">
                <a:latin typeface="IPAmj明朝" panose="02020400000000000000" pitchFamily="18" charset="-128"/>
                <a:ea typeface="IPAmj明朝" panose="02020400000000000000" pitchFamily="18" charset="-128"/>
              </a:rPr>
              <a:t>９</a:t>
            </a:r>
            <a:r>
              <a:rPr kumimoji="1" lang="ja-JP" altLang="en-US" sz="2000" b="1" dirty="0" smtClean="0">
                <a:latin typeface="IPAmj明朝" panose="02020400000000000000" pitchFamily="18" charset="-128"/>
                <a:ea typeface="IPAmj明朝" panose="02020400000000000000" pitchFamily="18" charset="-128"/>
              </a:rPr>
              <a:t>月２１日</a:t>
            </a:r>
            <a:r>
              <a:rPr kumimoji="1" lang="ja-JP" altLang="en-US" dirty="0" smtClean="0">
                <a:latin typeface="IPAmj明朝" panose="02020400000000000000" pitchFamily="18" charset="-128"/>
                <a:ea typeface="IPAmj明朝" panose="02020400000000000000" pitchFamily="18" charset="-128"/>
              </a:rPr>
              <a:t>（土）</a:t>
            </a:r>
            <a:endParaRPr kumimoji="1" lang="ja-JP" altLang="en-US" sz="1400" dirty="0">
              <a:latin typeface="IPAmj明朝" panose="02020400000000000000" pitchFamily="18" charset="-128"/>
              <a:ea typeface="IPAmj明朝" panose="02020400000000000000" pitchFamily="18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669697" y="3269270"/>
            <a:ext cx="23161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髙橋憲正（能楽師シテ方宝生流）</a:t>
            </a:r>
            <a:endParaRPr kumimoji="1" lang="ja-JP" altLang="en-US" sz="105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14" name="テキスト ボックス 9"/>
          <p:cNvSpPr txBox="1"/>
          <p:nvPr/>
        </p:nvSpPr>
        <p:spPr>
          <a:xfrm>
            <a:off x="958009" y="7257256"/>
            <a:ext cx="4797577" cy="2282846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【</a:t>
            </a:r>
            <a:r>
              <a:rPr kumimoji="0" lang="ja-JP" altLang="en-US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定　　員</a:t>
            </a:r>
            <a:r>
              <a:rPr kumimoji="0" lang="en-US" altLang="ja-JP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】</a:t>
            </a:r>
            <a:r>
              <a:rPr kumimoji="0" lang="ja-JP" altLang="en-US" sz="105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</a:t>
            </a:r>
            <a:r>
              <a:rPr kumimoji="0" lang="en-US" altLang="ja-JP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40 </a:t>
            </a:r>
            <a:r>
              <a:rPr kumimoji="0" lang="ja-JP" altLang="en-US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名</a:t>
            </a:r>
            <a:endParaRPr kumimoji="0" lang="en-US" altLang="ja-JP" sz="1050" b="0" i="0" u="none" strike="noStrike" kern="1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lvl="0" algn="just">
              <a:lnSpc>
                <a:spcPts val="1600"/>
              </a:lnSpc>
              <a:defRPr/>
            </a:pPr>
            <a:r>
              <a:rPr kumimoji="0" lang="en-US" altLang="ja-JP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【</a:t>
            </a:r>
            <a:r>
              <a:rPr kumimoji="0" lang="ja-JP" altLang="en-US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集合時間･集合場所</a:t>
            </a:r>
            <a:r>
              <a:rPr kumimoji="0" lang="en-US" altLang="ja-JP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】</a:t>
            </a:r>
            <a:r>
              <a:rPr kumimoji="0" lang="ja-JP" altLang="en-US" sz="105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</a:t>
            </a:r>
            <a:r>
              <a:rPr kumimoji="0" lang="en-US" altLang="ja-JP" sz="105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8</a:t>
            </a:r>
            <a:r>
              <a:rPr kumimoji="0" lang="ja-JP" altLang="en-US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時</a:t>
            </a:r>
            <a:r>
              <a:rPr kumimoji="0" lang="en-US" altLang="ja-JP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1</a:t>
            </a:r>
            <a:r>
              <a:rPr kumimoji="0" lang="en-US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5</a:t>
            </a:r>
            <a:r>
              <a:rPr kumimoji="0" lang="ja-JP" altLang="en-US" sz="105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分　金沢能楽</a:t>
            </a:r>
            <a:r>
              <a:rPr kumimoji="0" lang="ja-JP" altLang="en-US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美術館</a:t>
            </a:r>
            <a:r>
              <a:rPr kumimoji="0" lang="ja-JP" altLang="en-US" sz="105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</a:t>
            </a:r>
            <a:r>
              <a:rPr kumimoji="0" lang="ja-JP" altLang="en-US" sz="105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</a:t>
            </a:r>
            <a:endParaRPr kumimoji="0" lang="en-US" altLang="ja-JP" sz="1050" b="0" i="0" u="none" strike="noStrike" kern="1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【</a:t>
            </a:r>
            <a:r>
              <a:rPr kumimoji="0" lang="ja-JP" altLang="en-US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参  加  料</a:t>
            </a:r>
            <a:r>
              <a:rPr kumimoji="0" lang="en-US" altLang="ja-JP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】</a:t>
            </a:r>
            <a:r>
              <a:rPr kumimoji="0" lang="ja-JP" altLang="en-US" sz="105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</a:t>
            </a:r>
            <a:r>
              <a:rPr kumimoji="0" lang="en-US" altLang="ja-JP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12,000</a:t>
            </a:r>
            <a:r>
              <a:rPr kumimoji="0" lang="ja-JP" altLang="en-US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円（昼食代、資料代など含む）</a:t>
            </a:r>
            <a:endParaRPr kumimoji="0" lang="en-US" altLang="ja-JP" sz="1050" kern="100" dirty="0" smtClean="0">
              <a:solidFill>
                <a:sysClr val="windowText" lastClr="000000"/>
              </a:solidFill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【</a:t>
            </a:r>
            <a:r>
              <a:rPr kumimoji="0" lang="ja-JP" altLang="en-US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お</a:t>
            </a:r>
            <a:r>
              <a:rPr kumimoji="0" lang="ja-JP" altLang="en-US" sz="1050" b="0" i="0" u="none" strike="noStrike" kern="1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 </a:t>
            </a:r>
            <a:r>
              <a:rPr kumimoji="0" lang="ja-JP" altLang="en-US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申</a:t>
            </a:r>
            <a:r>
              <a:rPr kumimoji="0" lang="ja-JP" altLang="en-US" sz="1050" b="0" i="0" u="none" strike="noStrike" kern="1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 </a:t>
            </a:r>
            <a:r>
              <a:rPr kumimoji="0" lang="ja-JP" altLang="en-US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込</a:t>
            </a:r>
            <a:r>
              <a:rPr kumimoji="0" lang="en-US" altLang="ja-JP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】</a:t>
            </a:r>
            <a:r>
              <a:rPr kumimoji="0" lang="ja-JP" altLang="en-US" sz="105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</a:t>
            </a:r>
            <a:r>
              <a:rPr kumimoji="0" lang="ja-JP" altLang="en-US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往復ハガキにて、</a:t>
            </a:r>
            <a:r>
              <a:rPr kumimoji="0" lang="en-US" altLang="ja-JP" sz="1050" b="1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9</a:t>
            </a:r>
            <a:r>
              <a:rPr kumimoji="0" lang="ja-JP" altLang="en-US" sz="105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月</a:t>
            </a:r>
            <a:r>
              <a:rPr kumimoji="0" lang="en-US" altLang="ja-JP" sz="1050" b="1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4</a:t>
            </a:r>
            <a:r>
              <a:rPr kumimoji="0" lang="ja-JP" altLang="en-US" sz="105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日</a:t>
            </a:r>
            <a:r>
              <a:rPr kumimoji="0" lang="en-US" altLang="ja-JP" sz="105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(</a:t>
            </a:r>
            <a:r>
              <a:rPr kumimoji="0" lang="ja-JP" altLang="en-US" sz="105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水）</a:t>
            </a:r>
            <a:r>
              <a:rPr kumimoji="0" lang="ja-JP" altLang="en-US" sz="105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必着</a:t>
            </a:r>
            <a:endParaRPr kumimoji="0" lang="en-US" altLang="ja-JP" sz="1050" kern="100" dirty="0">
              <a:solidFill>
                <a:sysClr val="windowText" lastClr="000000"/>
              </a:solidFill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                   </a:t>
            </a:r>
            <a:r>
              <a:rPr kumimoji="0" lang="ja-JP" altLang="en-US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氏名</a:t>
            </a:r>
            <a:r>
              <a:rPr kumimoji="0" lang="en-US" altLang="ja-JP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(</a:t>
            </a:r>
            <a:r>
              <a:rPr kumimoji="0" lang="ja-JP" altLang="en-US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ﾌﾘｶﾞﾅ</a:t>
            </a:r>
            <a:r>
              <a:rPr kumimoji="0" lang="en-US" altLang="ja-JP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)</a:t>
            </a:r>
            <a:r>
              <a:rPr kumimoji="0" lang="ja-JP" altLang="en-US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・年令・住所・電話番号をご記入のうえ郵送</a:t>
            </a:r>
            <a:endParaRPr kumimoji="0" lang="en-US" altLang="ja-JP" sz="1050" kern="100" dirty="0" smtClean="0">
              <a:solidFill>
                <a:sysClr val="windowText" lastClr="000000"/>
              </a:solidFill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　　　　　  応募者多数の場合は、抽選となります。</a:t>
            </a:r>
            <a:endParaRPr kumimoji="0" lang="en-US" altLang="ja-JP" sz="1050" kern="100" dirty="0" smtClean="0">
              <a:solidFill>
                <a:sysClr val="windowText" lastClr="000000"/>
              </a:solidFill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　　　　</a:t>
            </a:r>
            <a:r>
              <a:rPr kumimoji="0" lang="ja-JP" altLang="en-US" sz="110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</a:t>
            </a:r>
            <a:r>
              <a:rPr kumimoji="0" lang="ja-JP" altLang="en-US" sz="11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  </a:t>
            </a:r>
            <a:r>
              <a:rPr kumimoji="0" lang="en-US" altLang="ja-JP" sz="10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※</a:t>
            </a:r>
            <a:r>
              <a:rPr kumimoji="0" lang="ja-JP" altLang="en-US" sz="100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</a:t>
            </a:r>
            <a:r>
              <a:rPr kumimoji="0" lang="ja-JP" altLang="en-US" sz="10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往復ハガキ</a:t>
            </a:r>
            <a:r>
              <a:rPr kumimoji="0" lang="en-US" altLang="ja-JP" sz="10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1</a:t>
            </a:r>
            <a:r>
              <a:rPr kumimoji="0" lang="ja-JP" altLang="en-US" sz="10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枚につき、</a:t>
            </a:r>
            <a:r>
              <a:rPr kumimoji="0" lang="en-US" altLang="ja-JP" sz="10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2</a:t>
            </a:r>
            <a:r>
              <a:rPr kumimoji="0" lang="ja-JP" altLang="en-US" sz="10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名様まで応募可</a:t>
            </a:r>
            <a:endParaRPr kumimoji="0" lang="en-US" altLang="ja-JP" sz="1000" kern="100" dirty="0" smtClean="0">
              <a:solidFill>
                <a:sysClr val="windowText" lastClr="000000"/>
              </a:solidFill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</a:t>
            </a:r>
            <a:r>
              <a:rPr kumimoji="0" lang="en-US" altLang="ja-JP" sz="10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                     </a:t>
            </a:r>
            <a:r>
              <a:rPr kumimoji="0" lang="ja-JP" altLang="en-US" sz="100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</a:t>
            </a:r>
            <a:r>
              <a:rPr kumimoji="0" lang="en-US" altLang="ja-JP" sz="10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2</a:t>
            </a:r>
            <a:r>
              <a:rPr kumimoji="0" lang="ja-JP" altLang="en-US" sz="10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名様の氏名・住所・電話番号をご記入ください。</a:t>
            </a:r>
            <a:endParaRPr kumimoji="0" lang="en-US" altLang="ja-JP" sz="1000" kern="100" dirty="0" smtClean="0">
              <a:solidFill>
                <a:sysClr val="windowText" lastClr="000000"/>
              </a:solidFill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lvl="0" algn="just">
              <a:lnSpc>
                <a:spcPts val="1600"/>
              </a:lnSpc>
              <a:defRPr/>
            </a:pPr>
            <a:r>
              <a:rPr kumimoji="0" lang="en-US" altLang="ja-JP" sz="1050" kern="100" baseline="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【</a:t>
            </a:r>
            <a:r>
              <a:rPr kumimoji="0" lang="ja-JP" altLang="en-US" sz="1050" kern="100" baseline="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問合せ</a:t>
            </a:r>
            <a:r>
              <a:rPr kumimoji="0" lang="en-US" altLang="ja-JP" sz="1050" kern="100" baseline="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/</a:t>
            </a:r>
            <a:r>
              <a:rPr kumimoji="0" lang="ja-JP" altLang="en-US" sz="1050" kern="100" baseline="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申込先</a:t>
            </a:r>
            <a:r>
              <a:rPr kumimoji="0" lang="en-US" altLang="ja-JP" sz="1050" kern="100" baseline="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】</a:t>
            </a:r>
            <a:r>
              <a:rPr kumimoji="0" lang="ja-JP" altLang="en-US" sz="1050" kern="100" baseline="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金沢能楽美術館　</a:t>
            </a:r>
            <a:r>
              <a:rPr kumimoji="0" lang="en-US" altLang="ja-JP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076-220-2790</a:t>
            </a:r>
            <a:r>
              <a:rPr kumimoji="0" lang="ja-JP" altLang="en-US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（休館日 月曜日）</a:t>
            </a:r>
            <a:endParaRPr kumimoji="0" lang="en-US" altLang="ja-JP" sz="1050" kern="100" dirty="0">
              <a:solidFill>
                <a:sysClr val="windowText" lastClr="000000"/>
              </a:solidFill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lvl="0" algn="just">
              <a:lnSpc>
                <a:spcPts val="1600"/>
              </a:lnSpc>
              <a:defRPr/>
            </a:pPr>
            <a:r>
              <a:rPr kumimoji="0" lang="ja-JP" altLang="en-US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　　　　　　　 〒</a:t>
            </a:r>
            <a:r>
              <a:rPr kumimoji="0" lang="en-US" altLang="ja-JP" sz="105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920-0962 </a:t>
            </a:r>
            <a:r>
              <a:rPr kumimoji="0" lang="ja-JP" altLang="en-US" sz="1050" kern="100" baseline="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金沢市広坂</a:t>
            </a:r>
            <a:r>
              <a:rPr kumimoji="0" lang="en-US" altLang="ja-JP" sz="1050" kern="100" baseline="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1</a:t>
            </a:r>
            <a:r>
              <a:rPr kumimoji="0" lang="ja-JP" altLang="en-US" sz="1050" kern="100" baseline="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丁目</a:t>
            </a:r>
            <a:r>
              <a:rPr kumimoji="0" lang="en-US" altLang="ja-JP" sz="1050" kern="100" baseline="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2</a:t>
            </a:r>
            <a:r>
              <a:rPr kumimoji="0" lang="ja-JP" altLang="en-US" sz="1050" kern="100" baseline="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番</a:t>
            </a:r>
            <a:r>
              <a:rPr kumimoji="0" lang="en-US" altLang="ja-JP" sz="1050" kern="100" baseline="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25</a:t>
            </a:r>
            <a:r>
              <a:rPr kumimoji="0" lang="ja-JP" altLang="en-US" sz="1050" kern="100" baseline="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号　</a:t>
            </a:r>
            <a:endParaRPr kumimoji="0" lang="ja-JP" altLang="en-US" sz="105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IPAmj明朝" panose="02020400000000000000" pitchFamily="18" charset="-128"/>
              <a:ea typeface="IPAmj明朝" panose="02020400000000000000" pitchFamily="18" charset="-128"/>
              <a:cs typeface="Times New Roman"/>
            </a:endParaRPr>
          </a:p>
        </p:txBody>
      </p:sp>
      <p:sp>
        <p:nvSpPr>
          <p:cNvPr id="15" name="テキスト ボックス 10"/>
          <p:cNvSpPr txBox="1"/>
          <p:nvPr/>
        </p:nvSpPr>
        <p:spPr>
          <a:xfrm>
            <a:off x="985685" y="4299655"/>
            <a:ext cx="4443164" cy="288032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◆ スケジュール ◆</a:t>
            </a:r>
            <a:r>
              <a:rPr kumimoji="0" lang="ja-JP" altLang="en-US" sz="11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</a:t>
            </a:r>
            <a:r>
              <a:rPr kumimoji="0" lang="ja-JP" altLang="en-US" sz="11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雨天決行</a:t>
            </a:r>
            <a:endParaRPr kumimoji="0" lang="en-US" altLang="ja-JP" sz="1100" kern="100" dirty="0">
              <a:solidFill>
                <a:sysClr val="windowText" lastClr="000000"/>
              </a:solidFill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</a:t>
            </a:r>
            <a:endParaRPr kumimoji="0" lang="en-US" altLang="ja-JP" sz="1100" b="0" i="0" u="none" strike="noStrike" kern="1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</a:t>
            </a:r>
            <a:r>
              <a:rPr kumimoji="0" lang="ja-JP" altLang="en-US" sz="11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 </a:t>
            </a:r>
            <a:r>
              <a:rPr kumimoji="0" lang="en-US" altLang="ja-JP" sz="11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8:30</a:t>
            </a:r>
            <a:r>
              <a:rPr kumimoji="0" lang="ja-JP" altLang="en-US" sz="11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金沢能楽</a:t>
            </a:r>
            <a:r>
              <a:rPr kumimoji="0" lang="ja-JP" altLang="en-US" sz="11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美術館　出発</a:t>
            </a:r>
            <a:r>
              <a:rPr kumimoji="0" lang="ja-JP" altLang="en-US" sz="1100" b="0" i="0" u="none" strike="noStrike" kern="1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</a:t>
            </a:r>
            <a:endParaRPr kumimoji="0" lang="en-US" altLang="ja-JP" sz="1100" b="0" i="0" u="none" strike="noStrike" kern="100" cap="none" spc="0" normalizeH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　　　　　</a:t>
            </a:r>
            <a:r>
              <a:rPr kumimoji="0" lang="ja-JP" altLang="en-US" sz="900" b="1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↓</a:t>
            </a:r>
            <a:endParaRPr kumimoji="0" lang="en-US" altLang="ja-JP" sz="900" b="1" kern="100" dirty="0">
              <a:solidFill>
                <a:sysClr val="windowText" lastClr="000000"/>
              </a:solidFill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　　　　</a:t>
            </a:r>
            <a:r>
              <a:rPr kumimoji="0" lang="ja-JP" altLang="en-US" sz="1100" b="0" i="0" u="none" strike="noStrike" kern="1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  長浜</a:t>
            </a:r>
            <a:endParaRPr kumimoji="0" lang="en-US" altLang="ja-JP" sz="1100" b="0" i="0" u="none" strike="noStrike" kern="1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　　　　　</a:t>
            </a:r>
            <a:r>
              <a:rPr kumimoji="0" lang="ja-JP" altLang="en-US" sz="90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↓</a:t>
            </a:r>
            <a:endParaRPr kumimoji="0" lang="ja-JP" altLang="en-US" sz="900" b="1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algn="just">
              <a:lnSpc>
                <a:spcPts val="1400"/>
              </a:lnSpc>
              <a:defRPr/>
            </a:pPr>
            <a:r>
              <a:rPr kumimoji="0" lang="ja-JP" altLang="en-US" sz="11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　　　    </a:t>
            </a:r>
            <a:r>
              <a:rPr kumimoji="0" lang="ja-JP" altLang="en-US" sz="11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今重屋敷能</a:t>
            </a:r>
            <a:r>
              <a:rPr kumimoji="0" lang="ja-JP" altLang="en-US" sz="110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舞館 　見学と仕舞</a:t>
            </a:r>
            <a:r>
              <a:rPr kumimoji="0" lang="ja-JP" altLang="en-US" sz="11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鑑賞</a:t>
            </a:r>
            <a:endParaRPr kumimoji="0" lang="en-US" altLang="ja-JP" sz="1100" b="0" i="0" u="none" strike="noStrike" kern="1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　　　　　</a:t>
            </a:r>
            <a:r>
              <a:rPr kumimoji="0" lang="ja-JP" altLang="en-US" sz="90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↓</a:t>
            </a:r>
            <a:endParaRPr kumimoji="0" lang="ja-JP" altLang="en-US" sz="900" b="1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lvl="0" algn="just">
              <a:lnSpc>
                <a:spcPts val="1400"/>
              </a:lnSpc>
              <a:defRPr/>
            </a:pPr>
            <a:r>
              <a:rPr kumimoji="0" lang="ja-JP" altLang="en-US" sz="11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　　　    </a:t>
            </a:r>
            <a:r>
              <a:rPr kumimoji="0" lang="ja-JP" altLang="en-US" sz="11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びわこ</a:t>
            </a:r>
            <a:r>
              <a:rPr kumimoji="0" lang="ja-JP" altLang="en-US" sz="110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レストラン</a:t>
            </a:r>
            <a:r>
              <a:rPr kumimoji="0" lang="en-US" altLang="ja-JP" sz="110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ROKU</a:t>
            </a:r>
            <a:r>
              <a:rPr kumimoji="0" lang="ja-JP" altLang="en-US" sz="110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にて　昼食</a:t>
            </a:r>
            <a:endParaRPr kumimoji="0" lang="en-US" altLang="ja-JP" sz="1100" b="0" i="0" u="none" strike="noStrike" kern="1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　　　　　</a:t>
            </a:r>
            <a:r>
              <a:rPr kumimoji="0" lang="ja-JP" altLang="en-US" sz="90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↓</a:t>
            </a:r>
            <a:endParaRPr kumimoji="0" lang="ja-JP" altLang="en-US" sz="900" b="1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lvl="0" algn="just">
              <a:lnSpc>
                <a:spcPts val="1400"/>
              </a:lnSpc>
              <a:defRPr/>
            </a:pPr>
            <a:r>
              <a:rPr kumimoji="0" lang="ja-JP" altLang="en-US" sz="11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　　　    </a:t>
            </a:r>
            <a:r>
              <a:rPr kumimoji="0" lang="ja-JP" altLang="en-US" sz="11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黒壁スクエア</a:t>
            </a:r>
            <a:r>
              <a:rPr kumimoji="0" lang="ja-JP" altLang="en-US" sz="110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散策</a:t>
            </a:r>
            <a:endParaRPr kumimoji="0" lang="en-US" altLang="ja-JP" sz="1100" b="0" i="0" u="none" strike="noStrike" kern="1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　　　　　</a:t>
            </a:r>
            <a:r>
              <a:rPr kumimoji="0" lang="ja-JP" altLang="en-US" sz="90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↓</a:t>
            </a:r>
            <a:endParaRPr kumimoji="0" lang="ja-JP" altLang="en-US" sz="900" b="1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algn="just">
              <a:lnSpc>
                <a:spcPts val="1400"/>
              </a:lnSpc>
              <a:defRPr/>
            </a:pPr>
            <a:r>
              <a:rPr kumimoji="0" lang="ja-JP" altLang="en-US" sz="11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　　　　</a:t>
            </a:r>
            <a:r>
              <a:rPr kumimoji="0" lang="en-US" altLang="ja-JP" sz="110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 </a:t>
            </a:r>
            <a:r>
              <a:rPr kumimoji="0" lang="ja-JP" altLang="en-US" sz="11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長浜港～竹生</a:t>
            </a:r>
            <a:r>
              <a:rPr kumimoji="0" lang="ja-JP" altLang="en-US" sz="1100" kern="100" dirty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島</a:t>
            </a:r>
            <a:r>
              <a:rPr kumimoji="0" lang="ja-JP" altLang="en-US" sz="11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クルーズ</a:t>
            </a:r>
            <a:endParaRPr kumimoji="0" lang="en-US" altLang="ja-JP" sz="1100" b="0" i="0" u="none" strike="noStrike" kern="1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　　　　　</a:t>
            </a:r>
            <a:r>
              <a:rPr kumimoji="0" lang="ja-JP" altLang="en-US" sz="90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↓</a:t>
            </a:r>
            <a:endParaRPr kumimoji="0" lang="ja-JP" altLang="en-US" sz="900" b="1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  </a:t>
            </a:r>
            <a:r>
              <a:rPr kumimoji="0" lang="en-US" sz="11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1</a:t>
            </a:r>
            <a:r>
              <a:rPr kumimoji="0" lang="en-US" altLang="ja-JP" sz="11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9</a:t>
            </a:r>
            <a:r>
              <a:rPr kumimoji="0" lang="en-US" altLang="ja-JP" sz="1100" kern="100" dirty="0" smtClean="0">
                <a:solidFill>
                  <a:sysClr val="windowText" lastClr="00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:15</a:t>
            </a:r>
            <a:r>
              <a:rPr kumimoji="0" lang="ja-JP" altLang="en-US" sz="11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　</a:t>
            </a:r>
            <a:r>
              <a:rPr kumimoji="0" lang="ja-JP" altLang="en-US" sz="11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金沢</a:t>
            </a:r>
            <a:r>
              <a:rPr kumimoji="0" lang="ja-JP" altLang="en-US" sz="11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能楽</a:t>
            </a:r>
            <a:r>
              <a:rPr kumimoji="0" lang="ja-JP" altLang="en-US" sz="11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美術館　帰着</a:t>
            </a: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 </a:t>
            </a:r>
            <a:endParaRPr kumimoji="0" lang="ja-JP" altLang="en-US" sz="11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  <a:p>
            <a:pPr marL="0" marR="0" lvl="0" indent="0" algn="just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Times New Roman"/>
              </a:rPr>
              <a:t> </a:t>
            </a:r>
            <a:endParaRPr kumimoji="0" lang="ja-JP" altLang="en-US" sz="105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Times New Roman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7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3" t="9578" r="11227"/>
          <a:stretch/>
        </p:blipFill>
        <p:spPr>
          <a:xfrm>
            <a:off x="4826831" y="2448939"/>
            <a:ext cx="956218" cy="1154112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6" name="テキスト ボックス 15"/>
          <p:cNvSpPr txBox="1"/>
          <p:nvPr/>
        </p:nvSpPr>
        <p:spPr>
          <a:xfrm>
            <a:off x="883060" y="1145688"/>
            <a:ext cx="4947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solidFill>
                  <a:prstClr val="black"/>
                </a:solidFill>
                <a:latin typeface="IPAmj明朝" panose="02020400000000000000" pitchFamily="18" charset="-128"/>
                <a:ea typeface="IPAmj明朝" panose="02020400000000000000" pitchFamily="18" charset="-128"/>
                <a:cs typeface="+mj-cs"/>
              </a:rPr>
              <a:t>－能楽師</a:t>
            </a:r>
            <a:r>
              <a:rPr lang="ja-JP" altLang="en-US" sz="2000" dirty="0" smtClean="0">
                <a:solidFill>
                  <a:prstClr val="black"/>
                </a:solidFill>
                <a:latin typeface="IPAmj明朝" panose="02020400000000000000" pitchFamily="18" charset="-128"/>
                <a:ea typeface="IPAmj明朝" panose="02020400000000000000" pitchFamily="18" charset="-128"/>
                <a:cs typeface="+mj-cs"/>
              </a:rPr>
              <a:t>と</a:t>
            </a:r>
            <a:r>
              <a:rPr lang="ja-JP" altLang="en-US" sz="2000" dirty="0">
                <a:solidFill>
                  <a:prstClr val="black"/>
                </a:solidFill>
                <a:latin typeface="IPAmj明朝" panose="02020400000000000000" pitchFamily="18" charset="-128"/>
                <a:ea typeface="IPAmj明朝" panose="02020400000000000000" pitchFamily="18" charset="-128"/>
                <a:cs typeface="+mj-cs"/>
              </a:rPr>
              <a:t>巡</a:t>
            </a:r>
            <a:r>
              <a:rPr lang="ja-JP" altLang="en-US" sz="2000" dirty="0" smtClean="0">
                <a:solidFill>
                  <a:prstClr val="black"/>
                </a:solidFill>
                <a:latin typeface="IPAmj明朝" panose="02020400000000000000" pitchFamily="18" charset="-128"/>
                <a:ea typeface="IPAmj明朝" panose="02020400000000000000" pitchFamily="18" charset="-128"/>
                <a:cs typeface="+mj-cs"/>
              </a:rPr>
              <a:t>る能「竹生島」の世界－</a:t>
            </a:r>
            <a:endParaRPr kumimoji="1" lang="ja-JP" altLang="en-US" sz="2000" dirty="0"/>
          </a:p>
        </p:txBody>
      </p:sp>
      <p:sp>
        <p:nvSpPr>
          <p:cNvPr id="17" name="対角する 2 つの角を丸めた四角形 16"/>
          <p:cNvSpPr/>
          <p:nvPr/>
        </p:nvSpPr>
        <p:spPr>
          <a:xfrm>
            <a:off x="930551" y="473831"/>
            <a:ext cx="4852498" cy="644313"/>
          </a:xfrm>
          <a:prstGeom prst="round2DiagRect">
            <a:avLst>
              <a:gd name="adj1" fmla="val 49723"/>
              <a:gd name="adj2" fmla="val 0"/>
            </a:avLst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653136" y="5230424"/>
            <a:ext cx="15030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 smtClean="0"/>
              <a:t>竹生島</a:t>
            </a:r>
            <a:endParaRPr kumimoji="1" lang="ja-JP" altLang="en-US" sz="800" dirty="0"/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4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841" b="6841"/>
          <a:stretch/>
        </p:blipFill>
        <p:spPr>
          <a:xfrm>
            <a:off x="1121302" y="2448001"/>
            <a:ext cx="939546" cy="1154112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1" name="テキスト ボックス 20"/>
          <p:cNvSpPr txBox="1"/>
          <p:nvPr/>
        </p:nvSpPr>
        <p:spPr>
          <a:xfrm>
            <a:off x="4677322" y="6750596"/>
            <a:ext cx="15030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 smtClean="0"/>
              <a:t>長浜　黒壁スクエア</a:t>
            </a:r>
            <a:endParaRPr kumimoji="1" lang="ja-JP" altLang="en-US" sz="800" dirty="0"/>
          </a:p>
        </p:txBody>
      </p:sp>
      <p:pic>
        <p:nvPicPr>
          <p:cNvPr id="22" name="図 21" descr="竹生島（空撮）"/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244" y="4084548"/>
            <a:ext cx="1863904" cy="1140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図 22" descr="黒壁スクエア"/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945" y="5483611"/>
            <a:ext cx="1878203" cy="12479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393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1376</TotalTime>
  <Words>53</Words>
  <Application>Microsoft Office PowerPoint</Application>
  <PresentationFormat>A4 210 x 297 mm</PresentationFormat>
  <Paragraphs>34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HGSｺﾞｼｯｸM</vt:lpstr>
      <vt:lpstr>IPAmj明朝</vt:lpstr>
      <vt:lpstr>ＭＳ Ｐゴシック</vt:lpstr>
      <vt:lpstr>Arial</vt:lpstr>
      <vt:lpstr>Calibri</vt:lpstr>
      <vt:lpstr>Times New Roman</vt:lpstr>
      <vt:lpstr>Office ​​テーマ</vt:lpstr>
      <vt:lpstr>能旅バスツアー 参加者募集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能旅バスツアー 能楽師と巡る北陸の謡跡</dc:title>
  <dc:creator>金沢芸術創造財団</dc:creator>
  <cp:lastModifiedBy>yoshida</cp:lastModifiedBy>
  <cp:revision>48</cp:revision>
  <cp:lastPrinted>2019-07-13T01:02:46Z</cp:lastPrinted>
  <dcterms:created xsi:type="dcterms:W3CDTF">2018-05-09T02:55:11Z</dcterms:created>
  <dcterms:modified xsi:type="dcterms:W3CDTF">2019-07-13T01:03:20Z</dcterms:modified>
</cp:coreProperties>
</file>